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9" r:id="rId2"/>
    <p:sldId id="261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3C01"/>
    <a:srgbClr val="A40601"/>
    <a:srgbClr val="A44501"/>
    <a:srgbClr val="854519"/>
    <a:srgbClr val="8F4810"/>
    <a:srgbClr val="A41B10"/>
    <a:srgbClr val="CDAB19"/>
    <a:srgbClr val="C89800"/>
    <a:srgbClr val="B61E12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10" autoAdjust="0"/>
  </p:normalViewPr>
  <p:slideViewPr>
    <p:cSldViewPr>
      <p:cViewPr>
        <p:scale>
          <a:sx n="100" d="100"/>
          <a:sy n="100" d="100"/>
        </p:scale>
        <p:origin x="768" y="9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0136" y="8994"/>
            <a:ext cx="6172200" cy="127685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Сжигать мусор на участке </a:t>
            </a:r>
            <a:r>
              <a:rPr lang="ru-RU" sz="3600" u="sng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запрещено</a:t>
            </a:r>
            <a:r>
              <a:rPr lang="ru-RU" sz="3600" u="sng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: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604" y="1259632"/>
            <a:ext cx="6215106" cy="6072230"/>
          </a:xfrm>
          <a:prstGeom prst="roundRect">
            <a:avLst>
              <a:gd name="adj" fmla="val 4954"/>
            </a:avLst>
          </a:prstGeom>
          <a:solidFill>
            <a:schemeClr val="accent1">
              <a:alpha val="35000"/>
            </a:schemeClr>
          </a:solidFill>
          <a:ln w="127000" cmpd="thinThick">
            <a:solidFill>
              <a:schemeClr val="accent1">
                <a:shade val="50000"/>
              </a:schemeClr>
            </a:solidFill>
          </a:ln>
          <a:effectLst>
            <a:outerShdw blurRad="127000" dist="38100" dir="5400000" algn="ctr" rotWithShape="0">
              <a:srgbClr val="000000">
                <a:alpha val="9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Если участок расположен на торфяных почвах;</a:t>
            </a:r>
          </a:p>
          <a:p>
            <a:endParaRPr lang="ru-RU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При установлении особого противопожарного режима;</a:t>
            </a:r>
          </a:p>
          <a:p>
            <a:endParaRPr lang="ru-RU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Под кронами деревьев хвойных пород;</a:t>
            </a:r>
          </a:p>
          <a:p>
            <a:endParaRPr lang="ru-RU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В емкости, стенки которой имеют огненный сквозной прогар или механические повреждения и/или отверстия;</a:t>
            </a:r>
          </a:p>
          <a:p>
            <a:endParaRPr lang="ru-RU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При превышении установленных значений скорости ветра.</a:t>
            </a:r>
          </a:p>
          <a:p>
            <a:endParaRPr lang="ru-RU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Человек, сжигающий мусор, должен иметь при себе средства пожаротушения для локализации и ликвидации горения, а также телефон для вызова пожарных на случай, если что-то пойдет не так.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42" y="7596336"/>
            <a:ext cx="6143668" cy="1333382"/>
          </a:xfrm>
          <a:prstGeom prst="roundRect">
            <a:avLst>
              <a:gd name="adj" fmla="val 34638"/>
            </a:avLst>
          </a:prstGeom>
          <a:solidFill>
            <a:schemeClr val="accent1">
              <a:alpha val="35000"/>
            </a:schemeClr>
          </a:solidFill>
          <a:ln w="127000" cmpd="thinThick">
            <a:solidFill>
              <a:schemeClr val="accent1">
                <a:shade val="50000"/>
              </a:schemeClr>
            </a:solidFill>
          </a:ln>
          <a:effectLst>
            <a:outerShdw blurRad="127000" dist="38100" dir="5400000" algn="ctr" rotWithShape="0">
              <a:srgbClr val="000000">
                <a:alpha val="9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8" name="Picture 6" descr="C:\Users\sZoom\Desktop\памятки слайды\unnamed (2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808" y="7728418"/>
            <a:ext cx="1080000" cy="1080000"/>
          </a:xfrm>
          <a:prstGeom prst="rect">
            <a:avLst/>
          </a:prstGeom>
          <a:noFill/>
        </p:spPr>
      </p:pic>
      <p:pic>
        <p:nvPicPr>
          <p:cNvPr id="6" name="Picture 3" descr="C:\Users\sZoom\Desktop\памятки слайды\эмб ппс пнг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45344" y="7728418"/>
            <a:ext cx="1080000" cy="108000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714488" y="7858148"/>
            <a:ext cx="342902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 Государственный комитет </a:t>
            </a:r>
          </a:p>
          <a:p>
            <a:pPr algn="ctr"/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Республики Башкортостан </a:t>
            </a:r>
          </a:p>
          <a:p>
            <a:pPr algn="ctr"/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по чрезвычайным ситуациям</a:t>
            </a:r>
            <a:endParaRPr lang="ru-RU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66" y="-142908"/>
            <a:ext cx="6357982" cy="1285852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Штрафы и меры предосторожности </a:t>
            </a:r>
            <a:b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при сжигать мусор на участках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66" y="1142976"/>
            <a:ext cx="6286544" cy="6715172"/>
          </a:xfrm>
          <a:prstGeom prst="roundRect">
            <a:avLst>
              <a:gd name="adj" fmla="val 5003"/>
            </a:avLst>
          </a:prstGeom>
          <a:solidFill>
            <a:schemeClr val="accent1">
              <a:alpha val="55000"/>
            </a:schemeClr>
          </a:solidFill>
          <a:ln w="127000" cap="flat" cmpd="thinThick">
            <a:solidFill>
              <a:schemeClr val="accent1">
                <a:shade val="50000"/>
                <a:alpha val="55000"/>
              </a:schemeClr>
            </a:solidFill>
          </a:ln>
          <a:effectLst>
            <a:outerShdw blurRad="63500" dist="12700" dir="5400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8000" indent="360000" algn="just"/>
            <a:endParaRPr lang="ru-RU" sz="1500" b="1" u="sng" dirty="0" smtClean="0">
              <a:solidFill>
                <a:srgbClr val="F05656"/>
              </a:solidFill>
              <a:latin typeface="Arial Black" pitchFamily="34" charset="0"/>
              <a:cs typeface="Segoe UI Semibold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42" y="1285852"/>
            <a:ext cx="6072230" cy="6769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indent="360000" algn="just"/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В населенных пунктах — во дворах, на улицах частного сектора, в парках и иных местах общего пользования — разводить костер, готовить пищу на мангале, а также сжигать мусор, траву и т.д. не допускается </a:t>
            </a:r>
            <a:r>
              <a:rPr lang="ru-RU" sz="1500" b="1" u="sng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(п. 74 постановления № 390)</a:t>
            </a:r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. </a:t>
            </a:r>
          </a:p>
          <a:p>
            <a:pPr marL="108000" indent="360000" algn="just"/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За разведение костра в городе полагается </a:t>
            </a:r>
            <a:r>
              <a:rPr lang="ru-RU" sz="1500" u="sng" dirty="0" smtClean="0">
                <a:solidFill>
                  <a:srgbClr val="F05656"/>
                </a:solidFill>
                <a:latin typeface="Arial Black" pitchFamily="34" charset="0"/>
                <a:cs typeface="Segoe UI Semibold" pitchFamily="34" charset="0"/>
              </a:rPr>
              <a:t>ШТРАФ ПО СТ. 20.4 КОАП РФ</a:t>
            </a:r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. </a:t>
            </a:r>
            <a:r>
              <a:rPr lang="ru-RU" sz="1500" u="sng" dirty="0" smtClean="0">
                <a:solidFill>
                  <a:srgbClr val="F05656"/>
                </a:solidFill>
                <a:latin typeface="Arial Black" pitchFamily="34" charset="0"/>
                <a:cs typeface="Segoe UI Semibold" pitchFamily="34" charset="0"/>
              </a:rPr>
              <a:t>ШТРАФ</a:t>
            </a:r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 за костер во дворе или парке составит для гражданина </a:t>
            </a:r>
            <a:r>
              <a:rPr lang="ru-RU" sz="1500" b="1" u="sng" dirty="0" smtClean="0">
                <a:solidFill>
                  <a:srgbClr val="F05656"/>
                </a:solidFill>
                <a:latin typeface="Arial Black" pitchFamily="34" charset="0"/>
                <a:cs typeface="Segoe UI Semibold" pitchFamily="34" charset="0"/>
              </a:rPr>
              <a:t>от 2 000 до 3 000 рублей</a:t>
            </a:r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. За костер в частном секторе будет наложен штраф такого же размера.</a:t>
            </a:r>
          </a:p>
          <a:p>
            <a:pPr marL="108000" indent="360000" algn="just"/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Сжигание мусора Согласно обновленным правилам противопожарной безопасности, территория вокруг места для сжигания	 мусора должна быть очищена в радиусе </a:t>
            </a:r>
            <a:r>
              <a:rPr lang="ru-RU" sz="1500" b="1" u="sng" dirty="0" smtClean="0">
                <a:solidFill>
                  <a:srgbClr val="F05656"/>
                </a:solidFill>
                <a:latin typeface="Arial Black" pitchFamily="34" charset="0"/>
                <a:cs typeface="Segoe UI Semibold" pitchFamily="34" charset="0"/>
              </a:rPr>
              <a:t>10 м</a:t>
            </a:r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 от сухостойных деревьев, сухой травы, валежника, порубочных остатков, других горючих материалов и отделена	 противопожарной минерализованной	 полосой шириной не менее </a:t>
            </a:r>
            <a:r>
              <a:rPr lang="ru-RU" sz="1500" b="1" u="sng" dirty="0" smtClean="0">
                <a:solidFill>
                  <a:srgbClr val="F05656"/>
                </a:solidFill>
                <a:latin typeface="Arial Black" pitchFamily="34" charset="0"/>
                <a:cs typeface="Segoe UI Semibold" pitchFamily="34" charset="0"/>
              </a:rPr>
              <a:t>0,4 м</a:t>
            </a:r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. </a:t>
            </a:r>
          </a:p>
          <a:p>
            <a:pPr marL="108000" indent="360000" algn="just"/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Для	 разведения костра на участке с целью сжигания мусора необходимо выкопать яму глубиной не менее 30 см и диаметром не менее </a:t>
            </a:r>
            <a:r>
              <a:rPr lang="ru-RU" sz="1500" b="1" u="sng" dirty="0" smtClean="0">
                <a:solidFill>
                  <a:srgbClr val="F05656"/>
                </a:solidFill>
                <a:latin typeface="Arial Black" pitchFamily="34" charset="0"/>
                <a:cs typeface="Segoe UI Semibold" pitchFamily="34" charset="0"/>
              </a:rPr>
              <a:t>100 см</a:t>
            </a:r>
            <a:r>
              <a:rPr lang="ru-RU" sz="1500" b="1" dirty="0" smtClean="0">
                <a:solidFill>
                  <a:srgbClr val="F05656"/>
                </a:solidFill>
                <a:latin typeface="Arial Black" pitchFamily="34" charset="0"/>
                <a:cs typeface="Segoe UI Semibold" pitchFamily="34" charset="0"/>
              </a:rPr>
              <a:t> </a:t>
            </a:r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либо разжигать огонь в металлической емкости с крышкой. От ближайшей постройки в этом случае нужно удалиться минимум на </a:t>
            </a:r>
            <a:r>
              <a:rPr lang="ru-RU" sz="1500" b="1" u="sng" dirty="0" smtClean="0">
                <a:solidFill>
                  <a:srgbClr val="F05656"/>
                </a:solidFill>
                <a:latin typeface="Arial Black" pitchFamily="34" charset="0"/>
                <a:cs typeface="Segoe UI Semibold" pitchFamily="34" charset="0"/>
              </a:rPr>
              <a:t>50 м</a:t>
            </a:r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, от хвойного леса (или даже отдельных хвойных деревьев) — на </a:t>
            </a:r>
            <a:r>
              <a:rPr lang="ru-RU" sz="1500" b="1" u="sng" dirty="0" smtClean="0">
                <a:solidFill>
                  <a:srgbClr val="F05656"/>
                </a:solidFill>
                <a:latin typeface="Arial Black" pitchFamily="34" charset="0"/>
                <a:cs typeface="Segoe UI Semibold" pitchFamily="34" charset="0"/>
              </a:rPr>
              <a:t>100 м</a:t>
            </a:r>
            <a:r>
              <a:rPr lang="ru-RU" sz="15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  <a:cs typeface="Segoe UI Semibold" pitchFamily="34" charset="0"/>
              </a:rPr>
              <a:t>, от лиственного леса (отдельных групп лиственных деревьев) — на </a:t>
            </a:r>
            <a:r>
              <a:rPr lang="ru-RU" sz="1500" b="1" u="sng" dirty="0" smtClean="0">
                <a:solidFill>
                  <a:srgbClr val="F05656"/>
                </a:solidFill>
                <a:latin typeface="Arial Black" pitchFamily="34" charset="0"/>
                <a:cs typeface="Segoe UI Semibold" pitchFamily="34" charset="0"/>
              </a:rPr>
              <a:t>30 м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7166" y="8001024"/>
            <a:ext cx="6286544" cy="1000132"/>
          </a:xfrm>
          <a:prstGeom prst="roundRect">
            <a:avLst>
              <a:gd name="adj" fmla="val 34638"/>
            </a:avLst>
          </a:prstGeom>
          <a:solidFill>
            <a:schemeClr val="accent1">
              <a:alpha val="35000"/>
            </a:schemeClr>
          </a:solidFill>
          <a:ln w="101600" cmpd="thinThick">
            <a:solidFill>
              <a:schemeClr val="accent1">
                <a:shade val="50000"/>
              </a:schemeClr>
            </a:solidFill>
          </a:ln>
          <a:effectLst>
            <a:outerShdw blurRad="127000" dist="38100" dir="5400000" algn="ctr" rotWithShape="0">
              <a:srgbClr val="000000">
                <a:alpha val="9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600" dirty="0" smtClean="0">
              <a:solidFill>
                <a:schemeClr val="tx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71612" y="8143900"/>
            <a:ext cx="42862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Государственный комитет </a:t>
            </a:r>
          </a:p>
          <a:p>
            <a:pPr algn="ctr"/>
            <a:r>
              <a:rPr lang="ru-RU" sz="1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Республики Башкортостан </a:t>
            </a:r>
          </a:p>
          <a:p>
            <a:pPr algn="ctr"/>
            <a:r>
              <a:rPr lang="ru-RU" sz="140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 Black" pitchFamily="34" charset="0"/>
              </a:rPr>
              <a:t>по чрезвычайным ситуациям</a:t>
            </a:r>
          </a:p>
        </p:txBody>
      </p:sp>
      <p:pic>
        <p:nvPicPr>
          <p:cNvPr id="9" name="Picture 6" descr="C:\Users\sZoom\Desktop\памятки слайды\unnamed (2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04" y="8001024"/>
            <a:ext cx="1000132" cy="1000132"/>
          </a:xfrm>
          <a:prstGeom prst="rect">
            <a:avLst/>
          </a:prstGeom>
          <a:noFill/>
        </p:spPr>
      </p:pic>
      <p:pic>
        <p:nvPicPr>
          <p:cNvPr id="10" name="Picture 3" descr="C:\Users\sZoom\Desktop\памятки слайды\эмб ппс пнг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40" y="8001024"/>
            <a:ext cx="1000132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</TotalTime>
  <Words>99</Words>
  <Application>Microsoft Office PowerPoint</Application>
  <PresentationFormat>Экран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Segoe UI Semibold</vt:lpstr>
      <vt:lpstr>Тема Office</vt:lpstr>
      <vt:lpstr>Сжигать мусор на участке запрещено:</vt:lpstr>
      <vt:lpstr>Штрафы и меры предосторожности  при сжигать мусор на участках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sZoom</dc:creator>
  <cp:lastModifiedBy>User</cp:lastModifiedBy>
  <cp:revision>129</cp:revision>
  <dcterms:created xsi:type="dcterms:W3CDTF">2022-01-27T12:44:45Z</dcterms:created>
  <dcterms:modified xsi:type="dcterms:W3CDTF">2022-03-11T14:45:00Z</dcterms:modified>
</cp:coreProperties>
</file>