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0" r:id="rId3"/>
  </p:sldIdLst>
  <p:sldSz cx="7561263" cy="5329238"/>
  <p:notesSz cx="6797675" cy="9928225"/>
  <p:defaultTextStyle>
    <a:defPPr>
      <a:defRPr lang="ru-RU"/>
    </a:defPPr>
    <a:lvl1pPr marL="0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8275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6549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104824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73098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41373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209648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77922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46197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79">
          <p15:clr>
            <a:srgbClr val="A4A3A4"/>
          </p15:clr>
        </p15:guide>
        <p15:guide id="2" pos="2382">
          <p15:clr>
            <a:srgbClr val="A4A3A4"/>
          </p15:clr>
        </p15:guide>
        <p15:guide id="3" pos="1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ECB6"/>
    <a:srgbClr val="CCEAAC"/>
    <a:srgbClr val="C2E59B"/>
    <a:srgbClr val="B2DE82"/>
    <a:srgbClr val="006A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33" autoAdjust="0"/>
  </p:normalViewPr>
  <p:slideViewPr>
    <p:cSldViewPr>
      <p:cViewPr varScale="1">
        <p:scale>
          <a:sx n="140" d="100"/>
          <a:sy n="140" d="100"/>
        </p:scale>
        <p:origin x="1470" y="120"/>
      </p:cViewPr>
      <p:guideLst>
        <p:guide orient="horz" pos="1679"/>
        <p:guide pos="2382"/>
        <p:guide pos="11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11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70FEDAA3-8DC6-44F2-ABC9-5C89BAA29CB4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58825" y="744538"/>
            <a:ext cx="52800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8B8FF308-B7AF-4341-BBEF-E7C77DFCA7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2477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68275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736549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104824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473098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841373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09648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577922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946197" algn="l" defTabSz="736549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67095" y="1655518"/>
            <a:ext cx="6427074" cy="114233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4190" y="3019902"/>
            <a:ext cx="5292884" cy="13619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8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6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04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7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41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09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77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46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363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13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5481916" y="213417"/>
            <a:ext cx="1701284" cy="454712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8063" y="213417"/>
            <a:ext cx="4977831" cy="454712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4064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31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7287" y="3424529"/>
            <a:ext cx="6427074" cy="105844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7287" y="2258759"/>
            <a:ext cx="6427074" cy="116577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82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65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0482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7309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4137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2096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7792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4619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51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78063" y="1243489"/>
            <a:ext cx="3339558" cy="3517051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843642" y="1243489"/>
            <a:ext cx="3339558" cy="3517051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03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3" y="1192911"/>
            <a:ext cx="3340871" cy="497148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78063" y="1690059"/>
            <a:ext cx="3340871" cy="307048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841017" y="1192911"/>
            <a:ext cx="3342183" cy="497148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841017" y="1690059"/>
            <a:ext cx="3342183" cy="307048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656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958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506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4" y="212183"/>
            <a:ext cx="2487603" cy="90301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56244" y="212183"/>
            <a:ext cx="4226956" cy="4548357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78064" y="1115193"/>
            <a:ext cx="2487603" cy="3645347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11555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2060" y="3730466"/>
            <a:ext cx="4536758" cy="440403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482060" y="476177"/>
            <a:ext cx="4536758" cy="3197543"/>
          </a:xfrm>
        </p:spPr>
        <p:txBody>
          <a:bodyPr/>
          <a:lstStyle>
            <a:lvl1pPr marL="0" indent="0">
              <a:buNone/>
              <a:defRPr sz="2600"/>
            </a:lvl1pPr>
            <a:lvl2pPr marL="368275" indent="0">
              <a:buNone/>
              <a:defRPr sz="2300"/>
            </a:lvl2pPr>
            <a:lvl3pPr marL="736549" indent="0">
              <a:buNone/>
              <a:defRPr sz="1900"/>
            </a:lvl3pPr>
            <a:lvl4pPr marL="1104824" indent="0">
              <a:buNone/>
              <a:defRPr sz="1600"/>
            </a:lvl4pPr>
            <a:lvl5pPr marL="1473098" indent="0">
              <a:buNone/>
              <a:defRPr sz="1600"/>
            </a:lvl5pPr>
            <a:lvl6pPr marL="1841373" indent="0">
              <a:buNone/>
              <a:defRPr sz="1600"/>
            </a:lvl6pPr>
            <a:lvl7pPr marL="2209648" indent="0">
              <a:buNone/>
              <a:defRPr sz="1600"/>
            </a:lvl7pPr>
            <a:lvl8pPr marL="2577922" indent="0">
              <a:buNone/>
              <a:defRPr sz="1600"/>
            </a:lvl8pPr>
            <a:lvl9pPr marL="2946197" indent="0">
              <a:buNone/>
              <a:defRPr sz="16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82060" y="4170869"/>
            <a:ext cx="4536758" cy="625445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2D5AF-FF06-4836-8BEB-B395F610869E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1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63" y="213417"/>
            <a:ext cx="6805137" cy="888206"/>
          </a:xfrm>
          <a:prstGeom prst="rect">
            <a:avLst/>
          </a:prstGeom>
        </p:spPr>
        <p:txBody>
          <a:bodyPr vert="horz" lIns="73655" tIns="36827" rIns="73655" bIns="36827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78063" y="1243489"/>
            <a:ext cx="6805137" cy="3517051"/>
          </a:xfrm>
          <a:prstGeom prst="rect">
            <a:avLst/>
          </a:prstGeom>
        </p:spPr>
        <p:txBody>
          <a:bodyPr vert="horz" lIns="73655" tIns="36827" rIns="73655" bIns="36827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78063" y="4939414"/>
            <a:ext cx="1764295" cy="283733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2D5AF-FF06-4836-8BEB-B395F610869E}" type="datetimeFigureOut">
              <a:rPr lang="ru-RU" smtClean="0"/>
              <a:t>28.11.2022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583432" y="4939414"/>
            <a:ext cx="2394400" cy="283733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5418905" y="4939414"/>
            <a:ext cx="1764295" cy="283733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20A7E5-07FA-4342-B70D-FC1E389206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50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6549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206" indent="-276206" algn="l" defTabSz="736549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8446" indent="-230172" algn="l" defTabSz="736549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20687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88961" indent="-184137" algn="l" defTabSz="736549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7236" indent="-184137" algn="l" defTabSz="736549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5510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93785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62060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30334" indent="-184137" algn="l" defTabSz="736549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8275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549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4824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7309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41373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0964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7922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46197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ristarhov.a.v\Desktop\МЖКХ логотип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139" y="144435"/>
            <a:ext cx="710164" cy="8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866564" y="1008436"/>
            <a:ext cx="694699" cy="432080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 rot="16200000">
            <a:off x="5543423" y="2602561"/>
            <a:ext cx="33409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УВЕДОМЛЕНИЕ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2499" y="936427"/>
            <a:ext cx="60640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1 сентября меняется порядок начисления и предъявления платы </a:t>
            </a:r>
            <a:endParaRPr lang="en-US" sz="1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коммунальные ресурсы (КР), потребляемые на содержание общего имущества (СОИ), </a:t>
            </a:r>
            <a:endParaRPr lang="en-US" sz="1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населения с учетом требований постановления Правительства РФ №92 от 03.02.2022</a:t>
            </a:r>
            <a:r>
              <a:rPr lang="en-US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631295" y="1660668"/>
            <a:ext cx="2301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ЧТО ИЗМЕНИТСЯ?</a:t>
            </a: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4487" y="1658248"/>
            <a:ext cx="360000" cy="360000"/>
          </a:xfrm>
          <a:prstGeom prst="rect">
            <a:avLst/>
          </a:prstGeom>
        </p:spPr>
      </p:pic>
      <p:sp>
        <p:nvSpPr>
          <p:cNvPr id="2" name="Скругленный прямоугольник 1"/>
          <p:cNvSpPr/>
          <p:nvPr/>
        </p:nvSpPr>
        <p:spPr>
          <a:xfrm>
            <a:off x="193282" y="2324682"/>
            <a:ext cx="3168000" cy="1431670"/>
          </a:xfrm>
          <a:prstGeom prst="roundRect">
            <a:avLst>
              <a:gd name="adj" fmla="val 3364"/>
            </a:avLst>
          </a:prstGeom>
          <a:solidFill>
            <a:schemeClr val="bg1"/>
          </a:solidFill>
          <a:ln w="9525">
            <a:solidFill>
              <a:srgbClr val="006AB5"/>
            </a:solidFill>
          </a:ln>
          <a:effectLst>
            <a:outerShdw blurRad="114300" dist="50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3492599" y="2324682"/>
            <a:ext cx="3168000" cy="1431670"/>
          </a:xfrm>
          <a:prstGeom prst="roundRect">
            <a:avLst>
              <a:gd name="adj" fmla="val 3364"/>
            </a:avLst>
          </a:prstGeom>
          <a:solidFill>
            <a:schemeClr val="bg1"/>
          </a:solidFill>
          <a:ln w="9525">
            <a:solidFill>
              <a:srgbClr val="006AB5"/>
            </a:solidFill>
          </a:ln>
          <a:effectLst>
            <a:outerShdw blurRad="114300" dist="508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1026586" y="3952051"/>
            <a:ext cx="8723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плата</a:t>
            </a:r>
          </a:p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граждан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052439" y="4028995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289257" y="3890496"/>
            <a:ext cx="11796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общедомовое</a:t>
            </a:r>
          </a:p>
          <a:p>
            <a:pPr algn="ctr"/>
            <a:r>
              <a:rPr lang="ru-RU" sz="1200" dirty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потребление</a:t>
            </a:r>
          </a:p>
          <a:p>
            <a:pPr algn="ctr"/>
            <a:r>
              <a:rPr lang="ru-RU" sz="1200" dirty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(КР на СОИ)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950672" y="3888755"/>
            <a:ext cx="13755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индивидуальное</a:t>
            </a:r>
          </a:p>
          <a:p>
            <a:pPr algn="ctr"/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потребление</a:t>
            </a:r>
            <a:b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квартире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355865" y="4028995"/>
            <a:ext cx="3193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563871" y="2162304"/>
            <a:ext cx="2232984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станет после 1 сентября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188343" y="2596168"/>
            <a:ext cx="3048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62000" y="2448595"/>
            <a:ext cx="111600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одержание </a:t>
            </a:r>
          </a:p>
          <a:p>
            <a:r>
              <a:rPr lang="ru-RU" sz="1100" dirty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бщедомового </a:t>
            </a:r>
          </a:p>
          <a:p>
            <a:r>
              <a:rPr lang="ru-RU" sz="1100" dirty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мущества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415559" y="2520603"/>
            <a:ext cx="1035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сумма показаний </a:t>
            </a:r>
          </a:p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индивидуальных </a:t>
            </a:r>
          </a:p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приборов учета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232000" y="255600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417318" y="2520603"/>
            <a:ext cx="8963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показание </a:t>
            </a:r>
          </a:p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общедомового</a:t>
            </a:r>
          </a:p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прибора учета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541850" y="2596168"/>
            <a:ext cx="3048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pic>
        <p:nvPicPr>
          <p:cNvPr id="67" name="Рисунок 6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279" y="4015661"/>
            <a:ext cx="396000" cy="396000"/>
          </a:xfrm>
          <a:prstGeom prst="rect">
            <a:avLst/>
          </a:prstGeom>
        </p:spPr>
      </p:pic>
      <p:pic>
        <p:nvPicPr>
          <p:cNvPr id="64" name="Рисунок 6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052" y="4033661"/>
            <a:ext cx="360000" cy="360000"/>
          </a:xfrm>
          <a:prstGeom prst="rect">
            <a:avLst/>
          </a:prstGeom>
        </p:spPr>
      </p:pic>
      <p:pic>
        <p:nvPicPr>
          <p:cNvPr id="69" name="Рисунок 6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2783" y="4015661"/>
            <a:ext cx="396000" cy="396000"/>
          </a:xfrm>
          <a:prstGeom prst="rect">
            <a:avLst/>
          </a:prstGeom>
        </p:spPr>
      </p:pic>
      <p:sp>
        <p:nvSpPr>
          <p:cNvPr id="40" name="Скругленный прямоугольник 39"/>
          <p:cNvSpPr/>
          <p:nvPr/>
        </p:nvSpPr>
        <p:spPr>
          <a:xfrm>
            <a:off x="193282" y="3597965"/>
            <a:ext cx="3168000" cy="158387"/>
          </a:xfrm>
          <a:prstGeom prst="roundRect">
            <a:avLst>
              <a:gd name="adj" fmla="val 24412"/>
            </a:avLst>
          </a:prstGeom>
          <a:solidFill>
            <a:srgbClr val="006AB5"/>
          </a:solidFill>
          <a:ln w="9525">
            <a:solidFill>
              <a:srgbClr val="006AB5"/>
            </a:solidFill>
          </a:ln>
          <a:effectLst>
            <a:outerShdw blurRad="1524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TextBox 40"/>
          <p:cNvSpPr txBox="1"/>
          <p:nvPr/>
        </p:nvSpPr>
        <p:spPr>
          <a:xfrm>
            <a:off x="426331" y="3540328"/>
            <a:ext cx="27158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КР на СОИ </a:t>
            </a:r>
            <a:r>
              <a:rPr lang="ru-RU" sz="1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ограничен</a:t>
            </a:r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нормативом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3498854" y="3597965"/>
            <a:ext cx="3168000" cy="158387"/>
          </a:xfrm>
          <a:prstGeom prst="roundRect">
            <a:avLst>
              <a:gd name="adj" fmla="val 24412"/>
            </a:avLst>
          </a:prstGeom>
          <a:solidFill>
            <a:srgbClr val="006AB5"/>
          </a:solidFill>
          <a:ln w="9525">
            <a:solidFill>
              <a:srgbClr val="006AB5"/>
            </a:solidFill>
          </a:ln>
          <a:effectLst>
            <a:outerShdw blurRad="152400" sx="102000" sy="102000" algn="ctr" rotWithShape="0">
              <a:prstClr val="black">
                <a:alpha val="18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42"/>
          <p:cNvSpPr txBox="1"/>
          <p:nvPr/>
        </p:nvSpPr>
        <p:spPr>
          <a:xfrm>
            <a:off x="3486344" y="3540328"/>
            <a:ext cx="319635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размер КР на СОИ </a:t>
            </a:r>
            <a:r>
              <a:rPr lang="ru-RU" sz="1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ограничен </a:t>
            </a:r>
            <a:r>
              <a:rPr lang="ru-RU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нормативом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52239" y="2162304"/>
            <a:ext cx="1840568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dirty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было до 1 сентября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700135" y="2520603"/>
            <a:ext cx="10358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сумма показаний </a:t>
            </a:r>
          </a:p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индивидуальных </a:t>
            </a:r>
          </a:p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приборов учета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5508000" y="2556000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701894" y="2520603"/>
            <a:ext cx="8963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показание </a:t>
            </a:r>
          </a:p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общедомового</a:t>
            </a:r>
          </a:p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прибора учета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6997913" y="4752852"/>
            <a:ext cx="432000" cy="432000"/>
          </a:xfrm>
          <a:prstGeom prst="rect">
            <a:avLst/>
          </a:prstGeom>
        </p:spPr>
      </p:pic>
      <p:sp>
        <p:nvSpPr>
          <p:cNvPr id="56" name="TextBox 55"/>
          <p:cNvSpPr txBox="1"/>
          <p:nvPr/>
        </p:nvSpPr>
        <p:spPr>
          <a:xfrm>
            <a:off x="3456000" y="2448595"/>
            <a:ext cx="1226618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100" dirty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одержание </a:t>
            </a:r>
          </a:p>
          <a:p>
            <a:r>
              <a:rPr lang="ru-RU" sz="1100" dirty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бщедомового </a:t>
            </a:r>
          </a:p>
          <a:p>
            <a:r>
              <a:rPr lang="ru-RU" sz="1100" dirty="0">
                <a:solidFill>
                  <a:srgbClr val="006AB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</a:t>
            </a:r>
            <a:r>
              <a:rPr lang="ru-RU" sz="1100" dirty="0">
                <a:latin typeface="Arial" panose="020B0604020202020204" pitchFamily="34" charset="0"/>
                <a:cs typeface="Arial" panose="020B0604020202020204" pitchFamily="34" charset="0"/>
              </a:rPr>
              <a:t>мущества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62000" y="4680843"/>
            <a:ext cx="67809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 на СОИ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 - это коммунальные ресурсы, потребляемые в процессе эксплуатации и обслуживания </a:t>
            </a:r>
            <a:b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общедомового имущества: </a:t>
            </a:r>
            <a:r>
              <a:rPr 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электроэнергия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, потребляемая домофонами, лифтами, на освещение мест общего пользования </a:t>
            </a:r>
            <a:b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(лестничные площадки, подвалы, чердаки); расход </a:t>
            </a:r>
            <a:r>
              <a:rPr lang="ru-RU" sz="800" b="1" dirty="0">
                <a:latin typeface="Arial" panose="020B0604020202020204" pitchFamily="34" charset="0"/>
                <a:cs typeface="Arial" panose="020B0604020202020204" pitchFamily="34" charset="0"/>
              </a:rPr>
              <a:t>воды</a:t>
            </a: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 на мытье лестничных площадок и мусоропроводов, полив газонов,</a:t>
            </a:r>
            <a:b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опрессовку систем при подготовке к отопительному сезону, сброс воды в стояке, когда в доме производится ремонт батарей и т.д.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93281" y="4605640"/>
            <a:ext cx="648000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323127" y="3097247"/>
            <a:ext cx="130884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в пределах норматива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186156" y="3097247"/>
            <a:ext cx="88357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платят жители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476450" y="3323724"/>
            <a:ext cx="100219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сверх норматива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475255" y="3262169"/>
            <a:ext cx="23053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платит управляющая</a:t>
            </a:r>
          </a:p>
          <a:p>
            <a:pPr algn="ctr"/>
            <a:r>
              <a:rPr lang="ru-RU" sz="800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</a:t>
            </a: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>
            <a:off x="396567" y="3047763"/>
            <a:ext cx="2808000" cy="0"/>
          </a:xfrm>
          <a:prstGeom prst="line">
            <a:avLst/>
          </a:prstGeom>
          <a:ln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3660939" y="3047763"/>
            <a:ext cx="2808000" cy="0"/>
          </a:xfrm>
          <a:prstGeom prst="line">
            <a:avLst/>
          </a:prstGeom>
          <a:ln>
            <a:solidFill>
              <a:srgbClr val="0070C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691279" y="3214800"/>
            <a:ext cx="258705" cy="0"/>
          </a:xfrm>
          <a:prstGeom prst="straightConnector1">
            <a:avLst/>
          </a:prstGeom>
          <a:ln w="127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1691279" y="3445200"/>
            <a:ext cx="258705" cy="0"/>
          </a:xfrm>
          <a:prstGeom prst="straightConnector1">
            <a:avLst/>
          </a:prstGeom>
          <a:ln w="12700">
            <a:solidFill>
              <a:srgbClr val="0070C0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3924647" y="3128605"/>
            <a:ext cx="23053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в полном объеме оплачивают </a:t>
            </a:r>
          </a:p>
          <a:p>
            <a:pPr algn="ctr"/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собственники жилья</a:t>
            </a:r>
          </a:p>
        </p:txBody>
      </p:sp>
    </p:spTree>
    <p:extLst>
      <p:ext uri="{BB962C8B-B14F-4D97-AF65-F5344CB8AC3E}">
        <p14:creationId xmlns:p14="http://schemas.microsoft.com/office/powerpoint/2010/main" val="3160510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5122026" y="3924851"/>
            <a:ext cx="2340000" cy="462443"/>
          </a:xfrm>
          <a:prstGeom prst="roundRect">
            <a:avLst>
              <a:gd name="adj" fmla="val 7255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619749" y="2268667"/>
            <a:ext cx="2340000" cy="1351706"/>
          </a:xfrm>
          <a:prstGeom prst="roundRect">
            <a:avLst>
              <a:gd name="adj" fmla="val 7255"/>
            </a:avLst>
          </a:prstGeom>
          <a:solidFill>
            <a:srgbClr val="D2ECB6"/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1469" y="3924851"/>
            <a:ext cx="2376000" cy="828000"/>
          </a:xfrm>
          <a:prstGeom prst="roundRect">
            <a:avLst>
              <a:gd name="adj" fmla="val 7255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81469" y="3046725"/>
            <a:ext cx="2376000" cy="562592"/>
          </a:xfrm>
          <a:prstGeom prst="roundRect">
            <a:avLst>
              <a:gd name="adj" fmla="val 7255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81469" y="2268667"/>
            <a:ext cx="2376000" cy="516952"/>
          </a:xfrm>
          <a:prstGeom prst="roundRect">
            <a:avLst>
              <a:gd name="adj" fmla="val 7255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1" y="0"/>
            <a:ext cx="7561262" cy="338554"/>
          </a:xfrm>
          <a:prstGeom prst="rect">
            <a:avLst/>
          </a:prstGeom>
          <a:solidFill>
            <a:srgbClr val="006AB5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ВОЗМОЖНЫЕ ВАРИАНТЫ РАСЧЕТА ДЛЯ ЖИТЕЛЕЙ С 1 СЕНТЯБРЯ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215" y="814477"/>
            <a:ext cx="737181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собственников не требуется (изменений с 1 сентября нет).</a:t>
            </a:r>
          </a:p>
          <a:p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Расчет платы за коммунальные ресурсы на содержание общего имущества (КР на СОИ) производится </a:t>
            </a:r>
            <a:b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исходя из </a:t>
            </a:r>
            <a:r>
              <a:rPr lang="ru-RU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норматива потребления </a:t>
            </a:r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(утвержден Государственным комитетом Республики Башкортостан по тарифам).</a:t>
            </a:r>
          </a:p>
        </p:txBody>
      </p:sp>
      <p:sp>
        <p:nvSpPr>
          <p:cNvPr id="4" name="TextBox 3"/>
          <p:cNvSpPr txBox="1">
            <a:spLocks/>
          </p:cNvSpPr>
          <p:nvPr/>
        </p:nvSpPr>
        <p:spPr>
          <a:xfrm>
            <a:off x="0" y="504379"/>
            <a:ext cx="7344000" cy="307777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no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Многоквартирный дом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ОБОРУДОВАН 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общедомовым прибором учета коммунального ресурса</a:t>
            </a: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0" y="1357442"/>
            <a:ext cx="7344000" cy="307777"/>
          </a:xfrm>
          <a:prstGeom prst="rect">
            <a:avLst/>
          </a:prstGeom>
          <a:solidFill>
            <a:srgbClr val="FFC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noAutofit/>
          </a:bodyPr>
          <a:lstStyle/>
          <a:p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Многоквартирный дом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ОБОРУДОВАН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общедомовым прибором учета коммунального ресурса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8590" y="2251262"/>
            <a:ext cx="238175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Собственниками помещений </a:t>
            </a:r>
          </a:p>
          <a:p>
            <a:pPr algn="ctr"/>
            <a:r>
              <a:rPr lang="ru-RU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принято решение </a:t>
            </a:r>
          </a:p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способе расчета за КР на СОИ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673749" y="2423621"/>
            <a:ext cx="223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Собственниками помещений</a:t>
            </a:r>
          </a:p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общем собрании </a:t>
            </a:r>
          </a:p>
          <a:p>
            <a:pPr algn="ctr"/>
            <a:r>
              <a:rPr lang="ru-RU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принято решение </a:t>
            </a:r>
          </a:p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способе оплаты за КР на СОИ</a:t>
            </a:r>
          </a:p>
          <a:p>
            <a:pPr algn="ctr"/>
            <a:r>
              <a:rPr lang="ru-RU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среднемесячному </a:t>
            </a:r>
          </a:p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потреблению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-33056" y="3046725"/>
            <a:ext cx="260505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Платеж за КР на СОИ будут начислять</a:t>
            </a:r>
          </a:p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исходя из </a:t>
            </a:r>
            <a:r>
              <a:rPr lang="ru-RU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норматива потребления </a:t>
            </a:r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коммунального ресурса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-35793" y="3927200"/>
            <a:ext cx="2610524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1-ом квартале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года, следующем за</a:t>
            </a:r>
          </a:p>
          <a:p>
            <a:pPr algn="ctr"/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расчетным, производится перерасчет исходя из фактического потребления коммунального ресурса, определенного </a:t>
            </a:r>
          </a:p>
          <a:p>
            <a:pPr algn="ctr"/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общедомовому прибору учета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283914" y="3950588"/>
            <a:ext cx="201622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Перерасчет</a:t>
            </a:r>
          </a:p>
          <a:p>
            <a:pPr algn="ctr"/>
            <a:r>
              <a:rPr lang="ru-RU" sz="10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требуется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5122026" y="2268667"/>
            <a:ext cx="2340000" cy="1340649"/>
          </a:xfrm>
          <a:prstGeom prst="roundRect">
            <a:avLst>
              <a:gd name="adj" fmla="val 7255"/>
            </a:avLst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5076000" y="2423621"/>
            <a:ext cx="2412000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Собственниками помещений</a:t>
            </a:r>
          </a:p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общем собрании </a:t>
            </a:r>
          </a:p>
          <a:p>
            <a:pPr algn="ctr"/>
            <a:r>
              <a:rPr lang="ru-RU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принято решение </a:t>
            </a:r>
          </a:p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 способе оплаты за КР на СОИ</a:t>
            </a:r>
          </a:p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исходя из </a:t>
            </a:r>
            <a:r>
              <a:rPr lang="ru-RU" sz="1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фактического потребления</a:t>
            </a:r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(за месяц) </a:t>
            </a:r>
            <a:b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общедомовому прибору учета</a:t>
            </a: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2619749" y="3924851"/>
            <a:ext cx="2340000" cy="828000"/>
          </a:xfrm>
          <a:prstGeom prst="roundRect">
            <a:avLst>
              <a:gd name="adj" fmla="val 7255"/>
            </a:avLst>
          </a:prstGeom>
          <a:solidFill>
            <a:srgbClr val="D2ECB6"/>
          </a:solidFill>
          <a:ln w="9525">
            <a:solidFill>
              <a:srgbClr val="006AB5"/>
            </a:solidFill>
          </a:ln>
          <a:effectLst>
            <a:outerShdw blurRad="88900" dist="25400" dir="2700000" algn="tl" rotWithShape="0">
              <a:prstClr val="black">
                <a:alpha val="3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2484487" y="3927200"/>
            <a:ext cx="2610524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5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1-ом квартале 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года, следующем за расчетным, производится перерасчет исходя из фактического потребления коммунального ресурса, определенного </a:t>
            </a:r>
          </a:p>
          <a:p>
            <a:pPr algn="ctr"/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общедомовому прибору учета</a:t>
            </a:r>
          </a:p>
        </p:txBody>
      </p:sp>
      <p:sp>
        <p:nvSpPr>
          <p:cNvPr id="31" name="Штриховая стрелка вправо 30"/>
          <p:cNvSpPr/>
          <p:nvPr/>
        </p:nvSpPr>
        <p:spPr>
          <a:xfrm rot="5400000">
            <a:off x="1179469" y="2844659"/>
            <a:ext cx="180000" cy="180000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Штриховая стрелка вправо 31"/>
          <p:cNvSpPr/>
          <p:nvPr/>
        </p:nvSpPr>
        <p:spPr>
          <a:xfrm rot="5400000">
            <a:off x="1179469" y="3689952"/>
            <a:ext cx="180000" cy="180000"/>
          </a:xfrm>
          <a:prstGeom prst="striped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Штриховая стрелка вправо 32"/>
          <p:cNvSpPr/>
          <p:nvPr/>
        </p:nvSpPr>
        <p:spPr>
          <a:xfrm rot="5400000">
            <a:off x="3690632" y="3689952"/>
            <a:ext cx="180000" cy="180000"/>
          </a:xfrm>
          <a:prstGeom prst="striped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Штриховая стрелка вправо 33"/>
          <p:cNvSpPr/>
          <p:nvPr/>
        </p:nvSpPr>
        <p:spPr>
          <a:xfrm rot="5400000">
            <a:off x="6202026" y="3689952"/>
            <a:ext cx="180000" cy="180000"/>
          </a:xfrm>
          <a:prstGeom prst="stripedRightArrow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99469" y="1680911"/>
            <a:ext cx="2340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2619749" y="1680911"/>
            <a:ext cx="23400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5122026" y="1680911"/>
            <a:ext cx="23400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ru-RU" sz="1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вариант</a:t>
            </a:r>
          </a:p>
        </p:txBody>
      </p:sp>
      <p:sp>
        <p:nvSpPr>
          <p:cNvPr id="27" name="Прямоугольник 26"/>
          <p:cNvSpPr/>
          <p:nvPr/>
        </p:nvSpPr>
        <p:spPr>
          <a:xfrm>
            <a:off x="108223" y="4798000"/>
            <a:ext cx="7290816" cy="530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Более подробную информацию, а также образец протокола по определению способа формирования </a:t>
            </a:r>
          </a:p>
          <a:p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платы за коммунальные ресурсы, потребляемые при использовании и содержании общего имущества, </a:t>
            </a:r>
          </a:p>
          <a:p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можно получить на главной странице сайта Министерства ЖКХ РБ (</a:t>
            </a:r>
            <a:r>
              <a:rPr lang="en-US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house.bashkortostan.ru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либо по </a:t>
            </a:r>
            <a:r>
              <a:rPr lang="en-US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QR-</a:t>
            </a:r>
            <a:r>
              <a:rPr lang="ru-RU" sz="95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коду</a:t>
            </a: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031" y="4465238"/>
            <a:ext cx="864000" cy="864000"/>
          </a:xfrm>
          <a:prstGeom prst="rect">
            <a:avLst/>
          </a:prstGeom>
        </p:spPr>
      </p:pic>
      <p:sp>
        <p:nvSpPr>
          <p:cNvPr id="44" name="Прямоугольник 43"/>
          <p:cNvSpPr/>
          <p:nvPr/>
        </p:nvSpPr>
        <p:spPr>
          <a:xfrm>
            <a:off x="2619749" y="1872531"/>
            <a:ext cx="2340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 протокол общего собрания собственников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5122026" y="1872531"/>
            <a:ext cx="2340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необходим протокол общего собрания собственников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99469" y="1872531"/>
            <a:ext cx="23400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требуется протокол общего собрания собственников</a:t>
            </a:r>
          </a:p>
        </p:txBody>
      </p:sp>
    </p:spTree>
    <p:extLst>
      <p:ext uri="{BB962C8B-B14F-4D97-AF65-F5344CB8AC3E}">
        <p14:creationId xmlns:p14="http://schemas.microsoft.com/office/powerpoint/2010/main" val="30322063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448</Words>
  <Application>Microsoft Office PowerPoint</Application>
  <PresentationFormat>Произвольный</PresentationFormat>
  <Paragraphs>86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5" baseType="lpstr">
      <vt:lpstr>Arial</vt:lpstr>
      <vt:lpstr>Calibri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Аристархов</dc:creator>
  <cp:lastModifiedBy>admin</cp:lastModifiedBy>
  <cp:revision>64</cp:revision>
  <cp:lastPrinted>2022-08-23T03:17:48Z</cp:lastPrinted>
  <dcterms:created xsi:type="dcterms:W3CDTF">2022-08-10T04:48:24Z</dcterms:created>
  <dcterms:modified xsi:type="dcterms:W3CDTF">2022-11-28T07:25:36Z</dcterms:modified>
</cp:coreProperties>
</file>